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687" r:id="rId3"/>
    <p:sldId id="668" r:id="rId4"/>
    <p:sldId id="688" r:id="rId5"/>
    <p:sldId id="672" r:id="rId6"/>
    <p:sldId id="257" r:id="rId7"/>
    <p:sldId id="264" r:id="rId8"/>
    <p:sldId id="263" r:id="rId9"/>
    <p:sldId id="669" r:id="rId10"/>
    <p:sldId id="690" r:id="rId11"/>
    <p:sldId id="689" r:id="rId12"/>
    <p:sldId id="69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7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808"/>
    <p:restoredTop sz="94521"/>
  </p:normalViewPr>
  <p:slideViewPr>
    <p:cSldViewPr snapToGrid="0">
      <p:cViewPr varScale="1">
        <p:scale>
          <a:sx n="120" d="100"/>
          <a:sy n="120" d="100"/>
        </p:scale>
        <p:origin x="2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13935B-4446-4E4F-BA0A-D08D648BE8FD}" type="doc">
      <dgm:prSet loTypeId="urn:microsoft.com/office/officeart/2005/8/layout/matrix1" loCatId="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0DDBE670-E54B-A44C-ACA5-AD9E07B228DB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/>
            <a:t>Christ</a:t>
          </a:r>
          <a:br>
            <a:rPr lang="en-US" dirty="0"/>
          </a:br>
          <a:r>
            <a:rPr lang="en-US" dirty="0"/>
            <a:t>Centered</a:t>
          </a:r>
        </a:p>
      </dgm:t>
    </dgm:pt>
    <dgm:pt modelId="{7A087A84-64A7-0C41-BB50-5770F3177C23}" type="parTrans" cxnId="{F74A7320-782C-1841-85BA-78E9E67D007F}">
      <dgm:prSet/>
      <dgm:spPr/>
      <dgm:t>
        <a:bodyPr/>
        <a:lstStyle/>
        <a:p>
          <a:endParaRPr lang="en-US"/>
        </a:p>
      </dgm:t>
    </dgm:pt>
    <dgm:pt modelId="{17D05D10-DD13-DC4B-9003-2F122FFB0814}" type="sibTrans" cxnId="{F74A7320-782C-1841-85BA-78E9E67D007F}">
      <dgm:prSet/>
      <dgm:spPr/>
      <dgm:t>
        <a:bodyPr/>
        <a:lstStyle/>
        <a:p>
          <a:endParaRPr lang="en-US"/>
        </a:p>
      </dgm:t>
    </dgm:pt>
    <dgm:pt modelId="{7FD15B8A-BC1E-E84C-818E-5DE7244D1617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Spiritual</a:t>
          </a:r>
          <a:br>
            <a:rPr lang="en-US" dirty="0"/>
          </a:br>
          <a:r>
            <a:rPr lang="en-US" dirty="0"/>
            <a:t>Leaders</a:t>
          </a:r>
        </a:p>
      </dgm:t>
    </dgm:pt>
    <dgm:pt modelId="{FC2ECBB3-304D-6F47-AB3A-D0FA075B9C78}" type="parTrans" cxnId="{0F9D3289-6C64-2744-829C-7937AB5653F7}">
      <dgm:prSet/>
      <dgm:spPr/>
      <dgm:t>
        <a:bodyPr/>
        <a:lstStyle/>
        <a:p>
          <a:endParaRPr lang="en-US"/>
        </a:p>
      </dgm:t>
    </dgm:pt>
    <dgm:pt modelId="{742E06E3-7B44-764A-AAEB-BA179503C74C}" type="sibTrans" cxnId="{0F9D3289-6C64-2744-829C-7937AB5653F7}">
      <dgm:prSet/>
      <dgm:spPr/>
      <dgm:t>
        <a:bodyPr/>
        <a:lstStyle/>
        <a:p>
          <a:endParaRPr lang="en-US"/>
        </a:p>
      </dgm:t>
    </dgm:pt>
    <dgm:pt modelId="{A82D7F31-7713-654F-A88B-0B7EB504929F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Strategic</a:t>
          </a:r>
          <a:br>
            <a:rPr lang="en-US" dirty="0"/>
          </a:br>
          <a:r>
            <a:rPr lang="en-US" dirty="0"/>
            <a:t>Leaders</a:t>
          </a:r>
        </a:p>
      </dgm:t>
    </dgm:pt>
    <dgm:pt modelId="{D23654BB-D657-C94C-9D17-D2C9A0940712}" type="parTrans" cxnId="{7832BD7A-0E9F-4948-8169-57083CC98E64}">
      <dgm:prSet/>
      <dgm:spPr/>
      <dgm:t>
        <a:bodyPr/>
        <a:lstStyle/>
        <a:p>
          <a:endParaRPr lang="en-US"/>
        </a:p>
      </dgm:t>
    </dgm:pt>
    <dgm:pt modelId="{41835156-E7AE-5742-ACD1-31459C73A14C}" type="sibTrans" cxnId="{7832BD7A-0E9F-4948-8169-57083CC98E64}">
      <dgm:prSet/>
      <dgm:spPr/>
      <dgm:t>
        <a:bodyPr/>
        <a:lstStyle/>
        <a:p>
          <a:endParaRPr lang="en-US"/>
        </a:p>
      </dgm:t>
    </dgm:pt>
    <dgm:pt modelId="{78212A39-37E5-A245-B91A-E5E5D3F3D1B1}">
      <dgm:prSet phldrT="[Text]"/>
      <dgm:spPr/>
      <dgm:t>
        <a:bodyPr/>
        <a:lstStyle/>
        <a:p>
          <a:r>
            <a:rPr lang="en-US" dirty="0"/>
            <a:t>Healthy</a:t>
          </a:r>
          <a:br>
            <a:rPr lang="en-US" dirty="0"/>
          </a:br>
          <a:r>
            <a:rPr lang="en-US" dirty="0"/>
            <a:t>Leaders</a:t>
          </a:r>
        </a:p>
      </dgm:t>
    </dgm:pt>
    <dgm:pt modelId="{E31AA1E2-F026-FA40-BF87-0B66AF2AAA42}" type="parTrans" cxnId="{2D7EA539-92FC-864B-86E4-FC70464319D9}">
      <dgm:prSet/>
      <dgm:spPr/>
      <dgm:t>
        <a:bodyPr/>
        <a:lstStyle/>
        <a:p>
          <a:endParaRPr lang="en-US"/>
        </a:p>
      </dgm:t>
    </dgm:pt>
    <dgm:pt modelId="{EFD1C118-FD25-B449-A24E-69CC4E401BBC}" type="sibTrans" cxnId="{2D7EA539-92FC-864B-86E4-FC70464319D9}">
      <dgm:prSet/>
      <dgm:spPr/>
      <dgm:t>
        <a:bodyPr/>
        <a:lstStyle/>
        <a:p>
          <a:endParaRPr lang="en-US"/>
        </a:p>
      </dgm:t>
    </dgm:pt>
    <dgm:pt modelId="{5E9CD71D-BC33-4140-B93A-CBA2848D04BE}">
      <dgm:prSet phldrT="[Text]"/>
      <dgm:spPr/>
      <dgm:t>
        <a:bodyPr/>
        <a:lstStyle/>
        <a:p>
          <a:r>
            <a:rPr lang="en-US" dirty="0"/>
            <a:t>Multiplying</a:t>
          </a:r>
          <a:br>
            <a:rPr lang="en-US" dirty="0"/>
          </a:br>
          <a:r>
            <a:rPr lang="en-US" dirty="0"/>
            <a:t>Leaders</a:t>
          </a:r>
        </a:p>
      </dgm:t>
    </dgm:pt>
    <dgm:pt modelId="{BF26A57A-E3DE-A445-A9B0-46011E617043}" type="parTrans" cxnId="{111C0E19-979B-DE4F-90F0-D2BE28C1DF08}">
      <dgm:prSet/>
      <dgm:spPr/>
      <dgm:t>
        <a:bodyPr/>
        <a:lstStyle/>
        <a:p>
          <a:endParaRPr lang="en-US"/>
        </a:p>
      </dgm:t>
    </dgm:pt>
    <dgm:pt modelId="{8D8A0072-F566-504E-A0BA-5FBA1D6B0B24}" type="sibTrans" cxnId="{111C0E19-979B-DE4F-90F0-D2BE28C1DF08}">
      <dgm:prSet/>
      <dgm:spPr/>
      <dgm:t>
        <a:bodyPr/>
        <a:lstStyle/>
        <a:p>
          <a:endParaRPr lang="en-US"/>
        </a:p>
      </dgm:t>
    </dgm:pt>
    <dgm:pt modelId="{4578537D-46A2-2548-B885-B2840439B224}" type="pres">
      <dgm:prSet presAssocID="{8913935B-4446-4E4F-BA0A-D08D648BE8FD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F8F5E4A-0B9A-7345-9423-DCFBE1C1E944}" type="pres">
      <dgm:prSet presAssocID="{8913935B-4446-4E4F-BA0A-D08D648BE8FD}" presName="matrix" presStyleCnt="0"/>
      <dgm:spPr/>
    </dgm:pt>
    <dgm:pt modelId="{371BD3A0-D0AD-5741-A859-69B25AC6CD6A}" type="pres">
      <dgm:prSet presAssocID="{8913935B-4446-4E4F-BA0A-D08D648BE8FD}" presName="tile1" presStyleLbl="node1" presStyleIdx="0" presStyleCnt="4"/>
      <dgm:spPr/>
    </dgm:pt>
    <dgm:pt modelId="{3AC3072D-DE23-1742-9214-DC6A40B7D4CD}" type="pres">
      <dgm:prSet presAssocID="{8913935B-4446-4E4F-BA0A-D08D648BE8FD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E71D2EF-6224-904C-8D8C-D5F99F4D85BB}" type="pres">
      <dgm:prSet presAssocID="{8913935B-4446-4E4F-BA0A-D08D648BE8FD}" presName="tile2" presStyleLbl="node1" presStyleIdx="1" presStyleCnt="4"/>
      <dgm:spPr/>
    </dgm:pt>
    <dgm:pt modelId="{AFBAA79A-5FC5-6C4F-9B58-4A2B953D1D4A}" type="pres">
      <dgm:prSet presAssocID="{8913935B-4446-4E4F-BA0A-D08D648BE8FD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B548F7E-2BE3-5F46-8D23-90812011781F}" type="pres">
      <dgm:prSet presAssocID="{8913935B-4446-4E4F-BA0A-D08D648BE8FD}" presName="tile3" presStyleLbl="node1" presStyleIdx="2" presStyleCnt="4"/>
      <dgm:spPr/>
    </dgm:pt>
    <dgm:pt modelId="{10119CD7-F4CF-0F4B-A2C8-86DF10011057}" type="pres">
      <dgm:prSet presAssocID="{8913935B-4446-4E4F-BA0A-D08D648BE8FD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A6B0D1F-F38B-914D-ACB4-9F8B74AE438A}" type="pres">
      <dgm:prSet presAssocID="{8913935B-4446-4E4F-BA0A-D08D648BE8FD}" presName="tile4" presStyleLbl="node1" presStyleIdx="3" presStyleCnt="4"/>
      <dgm:spPr/>
    </dgm:pt>
    <dgm:pt modelId="{5ABBC783-D872-6C40-8178-11256739ED6C}" type="pres">
      <dgm:prSet presAssocID="{8913935B-4446-4E4F-BA0A-D08D648BE8FD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B8FC173-E5CE-5348-B93E-2BBA99F3ED3C}" type="pres">
      <dgm:prSet presAssocID="{8913935B-4446-4E4F-BA0A-D08D648BE8FD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111C0E19-979B-DE4F-90F0-D2BE28C1DF08}" srcId="{0DDBE670-E54B-A44C-ACA5-AD9E07B228DB}" destId="{5E9CD71D-BC33-4140-B93A-CBA2848D04BE}" srcOrd="3" destOrd="0" parTransId="{BF26A57A-E3DE-A445-A9B0-46011E617043}" sibTransId="{8D8A0072-F566-504E-A0BA-5FBA1D6B0B24}"/>
    <dgm:cxn modelId="{D04F3C1A-C8B6-614B-872F-82F574D0C5B8}" type="presOf" srcId="{7FD15B8A-BC1E-E84C-818E-5DE7244D1617}" destId="{3AC3072D-DE23-1742-9214-DC6A40B7D4CD}" srcOrd="1" destOrd="0" presId="urn:microsoft.com/office/officeart/2005/8/layout/matrix1"/>
    <dgm:cxn modelId="{F74A7320-782C-1841-85BA-78E9E67D007F}" srcId="{8913935B-4446-4E4F-BA0A-D08D648BE8FD}" destId="{0DDBE670-E54B-A44C-ACA5-AD9E07B228DB}" srcOrd="0" destOrd="0" parTransId="{7A087A84-64A7-0C41-BB50-5770F3177C23}" sibTransId="{17D05D10-DD13-DC4B-9003-2F122FFB0814}"/>
    <dgm:cxn modelId="{2D7EA539-92FC-864B-86E4-FC70464319D9}" srcId="{0DDBE670-E54B-A44C-ACA5-AD9E07B228DB}" destId="{78212A39-37E5-A245-B91A-E5E5D3F3D1B1}" srcOrd="2" destOrd="0" parTransId="{E31AA1E2-F026-FA40-BF87-0B66AF2AAA42}" sibTransId="{EFD1C118-FD25-B449-A24E-69CC4E401BBC}"/>
    <dgm:cxn modelId="{9C99AA47-0EE0-214C-93CE-42B666D4972B}" type="presOf" srcId="{A82D7F31-7713-654F-A88B-0B7EB504929F}" destId="{AFBAA79A-5FC5-6C4F-9B58-4A2B953D1D4A}" srcOrd="1" destOrd="0" presId="urn:microsoft.com/office/officeart/2005/8/layout/matrix1"/>
    <dgm:cxn modelId="{4C373F5F-06E2-DE43-ADBE-7C6F92EEB79C}" type="presOf" srcId="{5E9CD71D-BC33-4140-B93A-CBA2848D04BE}" destId="{8A6B0D1F-F38B-914D-ACB4-9F8B74AE438A}" srcOrd="0" destOrd="0" presId="urn:microsoft.com/office/officeart/2005/8/layout/matrix1"/>
    <dgm:cxn modelId="{7832BD7A-0E9F-4948-8169-57083CC98E64}" srcId="{0DDBE670-E54B-A44C-ACA5-AD9E07B228DB}" destId="{A82D7F31-7713-654F-A88B-0B7EB504929F}" srcOrd="1" destOrd="0" parTransId="{D23654BB-D657-C94C-9D17-D2C9A0940712}" sibTransId="{41835156-E7AE-5742-ACD1-31459C73A14C}"/>
    <dgm:cxn modelId="{0F9D3289-6C64-2744-829C-7937AB5653F7}" srcId="{0DDBE670-E54B-A44C-ACA5-AD9E07B228DB}" destId="{7FD15B8A-BC1E-E84C-818E-5DE7244D1617}" srcOrd="0" destOrd="0" parTransId="{FC2ECBB3-304D-6F47-AB3A-D0FA075B9C78}" sibTransId="{742E06E3-7B44-764A-AAEB-BA179503C74C}"/>
    <dgm:cxn modelId="{19E3498E-D0D0-A04B-A8D0-78AF9C27063D}" type="presOf" srcId="{78212A39-37E5-A245-B91A-E5E5D3F3D1B1}" destId="{6B548F7E-2BE3-5F46-8D23-90812011781F}" srcOrd="0" destOrd="0" presId="urn:microsoft.com/office/officeart/2005/8/layout/matrix1"/>
    <dgm:cxn modelId="{79D4249E-D28A-1F48-A4CB-B9D0C541D5AB}" type="presOf" srcId="{0DDBE670-E54B-A44C-ACA5-AD9E07B228DB}" destId="{7B8FC173-E5CE-5348-B93E-2BBA99F3ED3C}" srcOrd="0" destOrd="0" presId="urn:microsoft.com/office/officeart/2005/8/layout/matrix1"/>
    <dgm:cxn modelId="{CCED69C0-CC04-1F4E-AED3-91BB0C66C2B5}" type="presOf" srcId="{5E9CD71D-BC33-4140-B93A-CBA2848D04BE}" destId="{5ABBC783-D872-6C40-8178-11256739ED6C}" srcOrd="1" destOrd="0" presId="urn:microsoft.com/office/officeart/2005/8/layout/matrix1"/>
    <dgm:cxn modelId="{8EDF57CF-FE55-BF42-9B9F-EA191BBA78AE}" type="presOf" srcId="{78212A39-37E5-A245-B91A-E5E5D3F3D1B1}" destId="{10119CD7-F4CF-0F4B-A2C8-86DF10011057}" srcOrd="1" destOrd="0" presId="urn:microsoft.com/office/officeart/2005/8/layout/matrix1"/>
    <dgm:cxn modelId="{43BC01D1-2CF2-1248-9549-25B99C6DB7C5}" type="presOf" srcId="{7FD15B8A-BC1E-E84C-818E-5DE7244D1617}" destId="{371BD3A0-D0AD-5741-A859-69B25AC6CD6A}" srcOrd="0" destOrd="0" presId="urn:microsoft.com/office/officeart/2005/8/layout/matrix1"/>
    <dgm:cxn modelId="{DAF644F5-8B8C-F645-AC75-B67CB5237957}" type="presOf" srcId="{8913935B-4446-4E4F-BA0A-D08D648BE8FD}" destId="{4578537D-46A2-2548-B885-B2840439B224}" srcOrd="0" destOrd="0" presId="urn:microsoft.com/office/officeart/2005/8/layout/matrix1"/>
    <dgm:cxn modelId="{8736DAF7-F413-FB49-8908-3834C076ABF7}" type="presOf" srcId="{A82D7F31-7713-654F-A88B-0B7EB504929F}" destId="{DE71D2EF-6224-904C-8D8C-D5F99F4D85BB}" srcOrd="0" destOrd="0" presId="urn:microsoft.com/office/officeart/2005/8/layout/matrix1"/>
    <dgm:cxn modelId="{ECC2C33F-D3A2-244F-8954-F1239E00B672}" type="presParOf" srcId="{4578537D-46A2-2548-B885-B2840439B224}" destId="{DF8F5E4A-0B9A-7345-9423-DCFBE1C1E944}" srcOrd="0" destOrd="0" presId="urn:microsoft.com/office/officeart/2005/8/layout/matrix1"/>
    <dgm:cxn modelId="{2F0AD025-54A6-B747-9589-689153F41810}" type="presParOf" srcId="{DF8F5E4A-0B9A-7345-9423-DCFBE1C1E944}" destId="{371BD3A0-D0AD-5741-A859-69B25AC6CD6A}" srcOrd="0" destOrd="0" presId="urn:microsoft.com/office/officeart/2005/8/layout/matrix1"/>
    <dgm:cxn modelId="{84BB471F-A78B-984A-9C2B-A04E0570B9BF}" type="presParOf" srcId="{DF8F5E4A-0B9A-7345-9423-DCFBE1C1E944}" destId="{3AC3072D-DE23-1742-9214-DC6A40B7D4CD}" srcOrd="1" destOrd="0" presId="urn:microsoft.com/office/officeart/2005/8/layout/matrix1"/>
    <dgm:cxn modelId="{0A93D48A-D919-9646-8CB1-3B3E391C685A}" type="presParOf" srcId="{DF8F5E4A-0B9A-7345-9423-DCFBE1C1E944}" destId="{DE71D2EF-6224-904C-8D8C-D5F99F4D85BB}" srcOrd="2" destOrd="0" presId="urn:microsoft.com/office/officeart/2005/8/layout/matrix1"/>
    <dgm:cxn modelId="{E00273A1-18B4-DE42-9969-83E4ED4D22F0}" type="presParOf" srcId="{DF8F5E4A-0B9A-7345-9423-DCFBE1C1E944}" destId="{AFBAA79A-5FC5-6C4F-9B58-4A2B953D1D4A}" srcOrd="3" destOrd="0" presId="urn:microsoft.com/office/officeart/2005/8/layout/matrix1"/>
    <dgm:cxn modelId="{8BC77C31-2410-174E-98AC-A0301547EC86}" type="presParOf" srcId="{DF8F5E4A-0B9A-7345-9423-DCFBE1C1E944}" destId="{6B548F7E-2BE3-5F46-8D23-90812011781F}" srcOrd="4" destOrd="0" presId="urn:microsoft.com/office/officeart/2005/8/layout/matrix1"/>
    <dgm:cxn modelId="{49CB38A3-C460-C34B-A6AC-E116FEAD4610}" type="presParOf" srcId="{DF8F5E4A-0B9A-7345-9423-DCFBE1C1E944}" destId="{10119CD7-F4CF-0F4B-A2C8-86DF10011057}" srcOrd="5" destOrd="0" presId="urn:microsoft.com/office/officeart/2005/8/layout/matrix1"/>
    <dgm:cxn modelId="{CF827659-5AAC-E14C-AC52-F2B7B155CF00}" type="presParOf" srcId="{DF8F5E4A-0B9A-7345-9423-DCFBE1C1E944}" destId="{8A6B0D1F-F38B-914D-ACB4-9F8B74AE438A}" srcOrd="6" destOrd="0" presId="urn:microsoft.com/office/officeart/2005/8/layout/matrix1"/>
    <dgm:cxn modelId="{FC8F8612-D42D-2448-8C92-D139AEED3BF8}" type="presParOf" srcId="{DF8F5E4A-0B9A-7345-9423-DCFBE1C1E944}" destId="{5ABBC783-D872-6C40-8178-11256739ED6C}" srcOrd="7" destOrd="0" presId="urn:microsoft.com/office/officeart/2005/8/layout/matrix1"/>
    <dgm:cxn modelId="{1ACFAA3F-8085-4A45-953E-1C3E8B7DCAFF}" type="presParOf" srcId="{4578537D-46A2-2548-B885-B2840439B224}" destId="{7B8FC173-E5CE-5348-B93E-2BBA99F3ED3C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1BD3A0-D0AD-5741-A859-69B25AC6CD6A}">
      <dsp:nvSpPr>
        <dsp:cNvPr id="0" name=""/>
        <dsp:cNvSpPr/>
      </dsp:nvSpPr>
      <dsp:spPr>
        <a:xfrm rot="16200000">
          <a:off x="1541065" y="-1541065"/>
          <a:ext cx="2175669" cy="5257800"/>
        </a:xfrm>
        <a:prstGeom prst="round1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Spiritual</a:t>
          </a:r>
          <a:br>
            <a:rPr lang="en-US" sz="2700" kern="1200" dirty="0"/>
          </a:br>
          <a:r>
            <a:rPr lang="en-US" sz="2700" kern="1200" dirty="0"/>
            <a:t>Leaders</a:t>
          </a:r>
        </a:p>
      </dsp:txBody>
      <dsp:txXfrm rot="5400000">
        <a:off x="0" y="0"/>
        <a:ext cx="5257800" cy="1631751"/>
      </dsp:txXfrm>
    </dsp:sp>
    <dsp:sp modelId="{DE71D2EF-6224-904C-8D8C-D5F99F4D85BB}">
      <dsp:nvSpPr>
        <dsp:cNvPr id="0" name=""/>
        <dsp:cNvSpPr/>
      </dsp:nvSpPr>
      <dsp:spPr>
        <a:xfrm>
          <a:off x="5257800" y="0"/>
          <a:ext cx="5257800" cy="2175669"/>
        </a:xfrm>
        <a:prstGeom prst="round1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Strategic</a:t>
          </a:r>
          <a:br>
            <a:rPr lang="en-US" sz="2700" kern="1200" dirty="0"/>
          </a:br>
          <a:r>
            <a:rPr lang="en-US" sz="2700" kern="1200" dirty="0"/>
            <a:t>Leaders</a:t>
          </a:r>
        </a:p>
      </dsp:txBody>
      <dsp:txXfrm>
        <a:off x="5257800" y="0"/>
        <a:ext cx="5257800" cy="1631751"/>
      </dsp:txXfrm>
    </dsp:sp>
    <dsp:sp modelId="{6B548F7E-2BE3-5F46-8D23-90812011781F}">
      <dsp:nvSpPr>
        <dsp:cNvPr id="0" name=""/>
        <dsp:cNvSpPr/>
      </dsp:nvSpPr>
      <dsp:spPr>
        <a:xfrm rot="10800000">
          <a:off x="0" y="2175669"/>
          <a:ext cx="5257800" cy="2175669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Healthy</a:t>
          </a:r>
          <a:br>
            <a:rPr lang="en-US" sz="2700" kern="1200" dirty="0"/>
          </a:br>
          <a:r>
            <a:rPr lang="en-US" sz="2700" kern="1200" dirty="0"/>
            <a:t>Leaders</a:t>
          </a:r>
        </a:p>
      </dsp:txBody>
      <dsp:txXfrm rot="10800000">
        <a:off x="0" y="2719586"/>
        <a:ext cx="5257800" cy="1631751"/>
      </dsp:txXfrm>
    </dsp:sp>
    <dsp:sp modelId="{8A6B0D1F-F38B-914D-ACB4-9F8B74AE438A}">
      <dsp:nvSpPr>
        <dsp:cNvPr id="0" name=""/>
        <dsp:cNvSpPr/>
      </dsp:nvSpPr>
      <dsp:spPr>
        <a:xfrm rot="5400000">
          <a:off x="6798865" y="634603"/>
          <a:ext cx="2175669" cy="52578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Multiplying</a:t>
          </a:r>
          <a:br>
            <a:rPr lang="en-US" sz="2700" kern="1200" dirty="0"/>
          </a:br>
          <a:r>
            <a:rPr lang="en-US" sz="2700" kern="1200" dirty="0"/>
            <a:t>Leaders</a:t>
          </a:r>
        </a:p>
      </dsp:txBody>
      <dsp:txXfrm rot="-5400000">
        <a:off x="5257800" y="2719586"/>
        <a:ext cx="5257800" cy="1631751"/>
      </dsp:txXfrm>
    </dsp:sp>
    <dsp:sp modelId="{7B8FC173-E5CE-5348-B93E-2BBA99F3ED3C}">
      <dsp:nvSpPr>
        <dsp:cNvPr id="0" name=""/>
        <dsp:cNvSpPr/>
      </dsp:nvSpPr>
      <dsp:spPr>
        <a:xfrm>
          <a:off x="3680460" y="1631751"/>
          <a:ext cx="3154680" cy="1087834"/>
        </a:xfrm>
        <a:prstGeom prst="roundRect">
          <a:avLst/>
        </a:prstGeom>
        <a:solidFill>
          <a:srgbClr val="92D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Christ</a:t>
          </a:r>
          <a:br>
            <a:rPr lang="en-US" sz="2700" kern="1200" dirty="0"/>
          </a:br>
          <a:r>
            <a:rPr lang="en-US" sz="2700" kern="1200" dirty="0"/>
            <a:t>Centered</a:t>
          </a:r>
        </a:p>
      </dsp:txBody>
      <dsp:txXfrm>
        <a:off x="3733564" y="1684855"/>
        <a:ext cx="3048472" cy="9816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390C4-912E-0D40-947F-34B984ACBC9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CA9EB-CF44-B149-AAB2-287700384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583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CA9EB-CF44-B149-AAB2-2877003842F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94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8A332-1E09-1C77-85C2-4237537940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9057EC-DCC1-FFE5-40D8-EF3C29551F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305DD-78FC-4699-7654-D546175AB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F41C-5E40-A84B-8311-FA89247028BC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3B47D-90ED-917C-DED2-033BE0427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4A632-00D5-99EE-12D7-5E0F5BEA7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8DFC-0ABB-A64C-B271-E157FDC90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82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4B862-3CD5-EA67-DC0F-8B16FB532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2A233-6761-8065-A0FC-362F58F36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FCA4B-86B4-61D1-75BB-52705CE94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F41C-5E40-A84B-8311-FA89247028BC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C9595-DE70-08BE-7F99-846638336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9A65B-5003-6802-2B8D-81B97C5B2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8DFC-0ABB-A64C-B271-E157FDC90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581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6899A-414D-ADB9-B3E2-DC1D7F99C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2F2D0-3267-7382-5913-D4834FC6A2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ED1723-8027-23C9-E6D4-345825EE0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F41C-5E40-A84B-8311-FA89247028BC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5DC55-5E26-B904-624A-B23354387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F9D8F0-37A8-C09D-7E7B-2D5F9CC07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8DFC-0ABB-A64C-B271-E157FDC90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508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407FC-4F71-67C1-ED06-957A6DDF8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41479-4541-97DB-267B-C26B52EB26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A97AF0-418A-CC45-B7B8-457070E04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7C2FA8-EC70-B0AC-55BF-8BF206D59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F41C-5E40-A84B-8311-FA89247028BC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0535E3-AB38-C438-DD17-5BB475F7F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B65655-D865-2F8A-35E7-76DEFDE46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8DFC-0ABB-A64C-B271-E157FDC90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97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A975F-D4B0-C370-185A-9FB9C3F4F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486F2-B11E-0DFA-69C3-3307C1A0E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7D2958-AB64-EC7F-8E63-6D4754DFF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B9DC99-C75C-7F38-A764-A31091D9EC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BF7E8B-C8C6-2993-8C50-A4EB6DB917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EF035-72BC-D8F7-A955-FAFBCC482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F41C-5E40-A84B-8311-FA89247028BC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53D38E-7075-51B3-49A7-4134908FC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321079-6BA4-1C0C-2E22-265626DD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8DFC-0ABB-A64C-B271-E157FDC90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732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E295E-534B-3D8F-0C57-DB54EF8BC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56A945-4773-FECB-2DE1-10964F9D7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F41C-5E40-A84B-8311-FA89247028BC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560AAA-BC75-55E5-13FE-984CAB4A7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B75421-7F56-C9CA-3A24-A7B05DCE8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8DFC-0ABB-A64C-B271-E157FDC90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790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50DCC6-EAEF-38EB-4A3B-729C9AA6F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F41C-5E40-A84B-8311-FA89247028BC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BC7F96-D327-1E87-B583-FD69D2B27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C509D7-2CE2-60E1-65EA-20FB201D4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8DFC-0ABB-A64C-B271-E157FDC90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22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3F0AE-AE6C-63E7-EBC1-01F66373A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9AEE4-99BE-5454-1BC0-B7BCA1BEC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7ECAC-606D-D9C3-C12F-46D80ADC8B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B82A64-BA89-C839-599E-26FB3FCEA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F41C-5E40-A84B-8311-FA89247028BC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A46AEC-304D-DCA0-679C-B3EE5DCE5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1F77ED-B7A1-5D2B-188F-25FCFB95C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8DFC-0ABB-A64C-B271-E157FDC90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077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C0326-0DB2-E225-D793-2CC06DA78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E1984F-0244-E1D5-CBFC-E365414B03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74D791-44FF-91F4-CEF5-34E9B60D01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27A1B5-0566-CE43-DD56-80873733B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F41C-5E40-A84B-8311-FA89247028BC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2414D-B854-BE74-FB18-CCB7754F7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AC114D-7752-1E6C-B301-DC0E1C176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8DFC-0ABB-A64C-B271-E157FDC90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280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4BD1E-7BB8-C72F-01F7-5BD2AB47E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B03172-0288-DBD5-FF0B-453E0030A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CF553-F145-445A-EB95-54078F88C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F41C-5E40-A84B-8311-FA89247028BC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38963-6A06-25E4-02E0-C6247D21C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E4F20A-3087-0539-D1C1-EAAE6C44A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8DFC-0ABB-A64C-B271-E157FDC90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332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2B500F-4E69-5F25-60E0-E1CCCABE38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E4EACC-66F6-019C-C037-3DEE786E75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6AABB-595C-525A-7890-ACF521334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F41C-5E40-A84B-8311-FA89247028BC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998EF-BF06-FC2E-7EF7-A651A75EB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FBA1C-1AD7-395F-0ABE-2F86A5CA8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B8DFC-0ABB-A64C-B271-E157FDC90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58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DC66DE-4048-9352-AE3A-0B4704149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18A573-43FC-D825-8B39-AFA74F53D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66A2FE-3C08-095A-1125-CB7D382D4B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77F41C-5E40-A84B-8311-FA89247028BC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7DF4D-AF7F-68DC-2D82-906118D96B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053B2-FAEF-559E-03CF-CB9905B58E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CB8DFC-0ABB-A64C-B271-E157FDC90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93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0C4C0-1384-9AE0-1B6B-7CF5EA4508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802848"/>
            <a:ext cx="12192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 London</a:t>
            </a:r>
            <a:br>
              <a:rPr lang="en-US" dirty="0"/>
            </a:br>
            <a:r>
              <a:rPr lang="en-US" dirty="0"/>
              <a:t>Field Forum</a:t>
            </a:r>
            <a:br>
              <a:rPr lang="en-US" dirty="0"/>
            </a:br>
            <a:br>
              <a:rPr lang="en-US" dirty="0"/>
            </a:br>
            <a:r>
              <a:rPr lang="en-US" b="1" i="1" dirty="0"/>
              <a:t>“On a Divine Adventurer with Jesus”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1C57D8-AF4D-E91A-74AD-A002B2916C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31379"/>
            <a:ext cx="9144000" cy="1655762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France &amp; Germany in London</a:t>
            </a:r>
          </a:p>
          <a:p>
            <a:r>
              <a:rPr lang="en-US" dirty="0"/>
              <a:t>Rick and Cheri Mann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C31DA3-E65F-EF62-0382-8C5597194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514" y="0"/>
            <a:ext cx="3719486" cy="228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365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F624C-D712-D949-222C-14FBF5F46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hopes for this week…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3BA0B-97B3-3248-3D8E-599F5A15F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You can find rest for your body and soul.</a:t>
            </a:r>
          </a:p>
          <a:p>
            <a:r>
              <a:rPr lang="en-US" dirty="0"/>
              <a:t>You can find renewal in your spirit.</a:t>
            </a:r>
          </a:p>
          <a:p>
            <a:r>
              <a:rPr lang="en-US" dirty="0"/>
              <a:t>We can raise the ceiling on our level of faith (greater expectancy)</a:t>
            </a:r>
          </a:p>
          <a:p>
            <a:pPr lvl="1"/>
            <a:r>
              <a:rPr lang="en-US" dirty="0"/>
              <a:t>Individually and as teams</a:t>
            </a:r>
          </a:p>
          <a:p>
            <a:pPr lvl="1"/>
            <a:r>
              <a:rPr lang="en-US" i="1" dirty="0"/>
              <a:t>“They overcame by the Blood of the Lamb and Their </a:t>
            </a:r>
            <a:r>
              <a:rPr lang="en-US" b="1" i="1" dirty="0"/>
              <a:t>Testimony</a:t>
            </a:r>
            <a:r>
              <a:rPr lang="en-US" i="1" dirty="0"/>
              <a:t>”</a:t>
            </a:r>
          </a:p>
          <a:p>
            <a:pPr lvl="1"/>
            <a:r>
              <a:rPr lang="en-US" dirty="0"/>
              <a:t>God is always doing great things around us even we don’t see it</a:t>
            </a:r>
          </a:p>
          <a:p>
            <a:r>
              <a:rPr lang="en-US" dirty="0"/>
              <a:t>We can grow in our awareness and intentionality.</a:t>
            </a:r>
          </a:p>
          <a:p>
            <a:r>
              <a:rPr lang="en-US" dirty="0"/>
              <a:t>We can see growth in your spiritual toolbox and strategic toolbox.</a:t>
            </a:r>
          </a:p>
          <a:p>
            <a:r>
              <a:rPr lang="en-US" b="1" i="1" dirty="0"/>
              <a:t>Bottom Line: We want to experience more of Jesus this week.</a:t>
            </a:r>
          </a:p>
          <a:p>
            <a:r>
              <a:rPr lang="en-US" dirty="0"/>
              <a:t>NOTE: Format is talk some (lecture) and process some (lab)</a:t>
            </a:r>
          </a:p>
        </p:txBody>
      </p:sp>
    </p:spTree>
    <p:extLst>
      <p:ext uri="{BB962C8B-B14F-4D97-AF65-F5344CB8AC3E}">
        <p14:creationId xmlns:p14="http://schemas.microsoft.com/office/powerpoint/2010/main" val="3422606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94256-AA53-A157-52CD-EE4F97B32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Rick Mann: Brief Intro</a:t>
            </a:r>
            <a:br>
              <a:rPr lang="en-US" dirty="0"/>
            </a:br>
            <a:r>
              <a:rPr lang="en-US" sz="3200" dirty="0"/>
              <a:t>Be with Jesus / Become like Jesus / Do what Jesus did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F66DB-93DB-497D-CBC0-330DB12F5C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93982"/>
            <a:ext cx="5181600" cy="480815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Rick was a hellion growing up (17/18/20/21) / Cheri was Lutheran (16, 20, 21) </a:t>
            </a:r>
            <a:r>
              <a:rPr lang="en-US" sz="2600" dirty="0"/>
              <a:t>(</a:t>
            </a:r>
            <a:r>
              <a:rPr lang="en-US" sz="2600" i="1" dirty="0"/>
              <a:t>Hellion</a:t>
            </a:r>
            <a:r>
              <a:rPr lang="en-US" sz="2600" dirty="0"/>
              <a:t>: a rowdy or mischievous person, especially a child.</a:t>
            </a:r>
            <a:endParaRPr lang="en-US" dirty="0"/>
          </a:p>
          <a:p>
            <a:r>
              <a:rPr lang="en-US" dirty="0"/>
              <a:t>Fairhaven: </a:t>
            </a:r>
            <a:r>
              <a:rPr lang="en-US" b="1" dirty="0"/>
              <a:t>Opportunity for Christian teachers in China </a:t>
            </a:r>
            <a:r>
              <a:rPr lang="en-US" dirty="0"/>
              <a:t>(Tom Stebbins) MDiv / MA / PhD</a:t>
            </a:r>
          </a:p>
          <a:p>
            <a:r>
              <a:rPr lang="en-US" dirty="0"/>
              <a:t>Rick was a cessationist. (Don’t send them to China)</a:t>
            </a:r>
          </a:p>
          <a:p>
            <a:r>
              <a:rPr lang="en-US" dirty="0"/>
              <a:t>After 5 years: Rick doesn’t want to be a Christian, married, or a missionary. “I’m out”</a:t>
            </a:r>
          </a:p>
          <a:p>
            <a:r>
              <a:rPr lang="en-US" dirty="0"/>
              <a:t>Boxed them up and sent them to Link Care (Counseling / Healing / Renewal)</a:t>
            </a:r>
          </a:p>
          <a:p>
            <a:r>
              <a:rPr lang="en-US" dirty="0"/>
              <a:t>We met the Vineyard: John Wimber: “Just read the Gospels and do what Jesus did”</a:t>
            </a:r>
          </a:p>
          <a:p>
            <a:r>
              <a:rPr lang="en-US" dirty="0"/>
              <a:t>Discovered an Alliance/biblical worldview (Martin Sanders, Ron Walborn, Rob Reimer)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272671-40A8-EFB5-CED5-14E5371F9B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93982"/>
            <a:ext cx="5505680" cy="5225170"/>
          </a:xfrm>
        </p:spPr>
        <p:txBody>
          <a:bodyPr>
            <a:normAutofit fontScale="70000" lnSpcReduction="20000"/>
          </a:bodyPr>
          <a:lstStyle/>
          <a:p>
            <a:endParaRPr lang="en-US" dirty="0"/>
          </a:p>
          <a:p>
            <a:r>
              <a:rPr lang="en-US" dirty="0"/>
              <a:t>Leave the Alliance? No (Ron </a:t>
            </a:r>
            <a:r>
              <a:rPr lang="en-US" dirty="0" err="1"/>
              <a:t>Walborn</a:t>
            </a:r>
            <a:r>
              <a:rPr lang="en-US" dirty="0"/>
              <a:t>). Go and pastor an Alliance church as though it is a Vineyard. Six wonderful years.</a:t>
            </a:r>
          </a:p>
          <a:p>
            <a:r>
              <a:rPr lang="en-US" dirty="0"/>
              <a:t>Gary Benedict: </a:t>
            </a:r>
            <a:r>
              <a:rPr lang="en-US" b="1" dirty="0"/>
              <a:t>Have you ever thought about being a college president? </a:t>
            </a:r>
            <a:r>
              <a:rPr lang="en-US" dirty="0"/>
              <a:t>13 tough years. MBA</a:t>
            </a:r>
          </a:p>
          <a:p>
            <a:r>
              <a:rPr lang="en-US" dirty="0"/>
              <a:t>Mike Plunket: Crown is not the best version of you.</a:t>
            </a:r>
          </a:p>
          <a:p>
            <a:r>
              <a:rPr lang="en-US" dirty="0"/>
              <a:t>Cheri: </a:t>
            </a:r>
            <a:r>
              <a:rPr lang="en-US" b="1" dirty="0"/>
              <a:t>We need to move to a warmer place.</a:t>
            </a:r>
            <a:endParaRPr lang="en-US" dirty="0"/>
          </a:p>
          <a:p>
            <a:r>
              <a:rPr lang="en-US" dirty="0"/>
              <a:t>Trevecca: MBA/DBA faculty role.</a:t>
            </a:r>
          </a:p>
          <a:p>
            <a:r>
              <a:rPr lang="en-US" dirty="0"/>
              <a:t>Leadership Development with Rob Douglas</a:t>
            </a:r>
          </a:p>
          <a:p>
            <a:r>
              <a:rPr lang="en-US" dirty="0"/>
              <a:t>Jan 2023: Best Decade Ever #</a:t>
            </a:r>
            <a:r>
              <a:rPr lang="en-US" dirty="0" err="1"/>
              <a:t>bde</a:t>
            </a:r>
            <a:endParaRPr lang="en-US" dirty="0"/>
          </a:p>
          <a:p>
            <a:pPr lvl="1"/>
            <a:r>
              <a:rPr lang="en-US" dirty="0"/>
              <a:t>Grow in awareness and intentionality (AI)</a:t>
            </a:r>
          </a:p>
          <a:p>
            <a:pPr lvl="1"/>
            <a:r>
              <a:rPr lang="en-US" dirty="0"/>
              <a:t>Kingdom Normal: Saved, Healed, Delivered</a:t>
            </a:r>
          </a:p>
          <a:p>
            <a:pPr lvl="1"/>
            <a:r>
              <a:rPr lang="en-US" dirty="0"/>
              <a:t>Multiplying Spiritual/Strategic Alliance Leaders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5CA341-E13A-6F6F-D042-D6C3CB5AE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8010" y="127323"/>
            <a:ext cx="2017002" cy="200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40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9BA27-6299-6F0B-2D31-8ED462C4D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Lunch (in the DR) with Tim Crouch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196637-590C-B167-C8EE-9F9C1D357BD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“Rick, could you help with a few searches we are doing?”</a:t>
            </a:r>
          </a:p>
          <a:p>
            <a:r>
              <a:rPr lang="en-US" dirty="0"/>
              <a:t>“Yes, but for me the bigger question is what are we doing to develop more Alliance leaders”</a:t>
            </a:r>
          </a:p>
          <a:p>
            <a:r>
              <a:rPr lang="en-US" dirty="0"/>
              <a:t>Discussion: Rick, Tim Meier, Rob and Stacy Douglas, Ted and Sandy Kang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85DFD9-BC67-DEE2-0C91-8DA2B4E6EB0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Strategic Leadership Incubator</a:t>
            </a:r>
          </a:p>
          <a:p>
            <a:pPr lvl="1"/>
            <a:r>
              <a:rPr lang="en-US" dirty="0"/>
              <a:t>They are fine spiritually</a:t>
            </a:r>
          </a:p>
          <a:p>
            <a:pPr lvl="1"/>
            <a:r>
              <a:rPr lang="en-US" dirty="0"/>
              <a:t>They need to build their strategic toolbox</a:t>
            </a:r>
          </a:p>
          <a:p>
            <a:r>
              <a:rPr lang="en-US" dirty="0"/>
              <a:t>We need to build both the spiritual and strategic toolboxes of our Alliance leaders (starting with AM)</a:t>
            </a:r>
          </a:p>
          <a:p>
            <a:r>
              <a:rPr lang="en-US" dirty="0"/>
              <a:t>Rebranded </a:t>
            </a:r>
            <a:r>
              <a:rPr lang="en-US" b="1" i="1" dirty="0"/>
              <a:t>ASCENT Leadership Lab</a:t>
            </a:r>
          </a:p>
        </p:txBody>
      </p:sp>
    </p:spTree>
    <p:extLst>
      <p:ext uri="{BB962C8B-B14F-4D97-AF65-F5344CB8AC3E}">
        <p14:creationId xmlns:p14="http://schemas.microsoft.com/office/powerpoint/2010/main" val="2130935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F6D8E-069F-1846-A3DA-C08ED840E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Addressed: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EA619-55AD-2A4A-B867-898365AE4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8338505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Helvetica" pitchFamily="2" charset="0"/>
              </a:rPr>
              <a:t>“Statistics show that fewer than 10% of leaders exhibit strategic skills, a woefully inadequate number considering the demands on organizations today.</a:t>
            </a:r>
          </a:p>
          <a:p>
            <a:pPr marL="0" indent="0">
              <a:buNone/>
            </a:pPr>
            <a:r>
              <a:rPr lang="en-US" dirty="0">
                <a:latin typeface="Helvetica" pitchFamily="2" charset="0"/>
              </a:rPr>
              <a:t>The job of strategy is not limited to a few top executives. </a:t>
            </a:r>
            <a:r>
              <a:rPr lang="en-US" b="1" dirty="0">
                <a:latin typeface="Helvetica" pitchFamily="2" charset="0"/>
              </a:rPr>
              <a:t>Strategic leaders are needed throughout our organizations </a:t>
            </a:r>
            <a:r>
              <a:rPr lang="en-US" dirty="0">
                <a:latin typeface="Helvetica" pitchFamily="2" charset="0"/>
              </a:rPr>
              <a:t>if they are to </a:t>
            </a:r>
            <a:r>
              <a:rPr lang="en-US" b="1" dirty="0">
                <a:latin typeface="Helvetica" pitchFamily="2" charset="0"/>
              </a:rPr>
              <a:t>adapt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b="1" dirty="0">
                <a:latin typeface="Helvetica" pitchFamily="2" charset="0"/>
              </a:rPr>
              <a:t>innovate</a:t>
            </a:r>
            <a:r>
              <a:rPr lang="en-US" dirty="0">
                <a:latin typeface="Helvetica" pitchFamily="2" charset="0"/>
              </a:rPr>
              <a:t> and </a:t>
            </a:r>
            <a:r>
              <a:rPr lang="en-US" b="1" dirty="0">
                <a:latin typeface="Helvetica" pitchFamily="2" charset="0"/>
              </a:rPr>
              <a:t>succeed</a:t>
            </a:r>
            <a:r>
              <a:rPr lang="en-US" dirty="0">
                <a:latin typeface="Helvetica" pitchFamily="2" charset="0"/>
              </a:rPr>
              <a:t> well into the future.”</a:t>
            </a:r>
          </a:p>
          <a:p>
            <a:pPr marL="0" indent="0" algn="r">
              <a:buNone/>
            </a:pPr>
            <a:r>
              <a:rPr lang="en-US" dirty="0">
                <a:latin typeface="Helvetica" pitchFamily="2" charset="0"/>
              </a:rPr>
              <a:t>Kate Beatty</a:t>
            </a:r>
          </a:p>
          <a:p>
            <a:pPr marL="0" indent="0" algn="r">
              <a:buNone/>
            </a:pPr>
            <a:r>
              <a:rPr lang="en-US" dirty="0">
                <a:latin typeface="Helvetica" pitchFamily="2" charset="0"/>
              </a:rPr>
              <a:t>Author of  ”The Three Strengths of </a:t>
            </a:r>
            <a:br>
              <a:rPr lang="en-US" dirty="0">
                <a:latin typeface="Helvetica" pitchFamily="2" charset="0"/>
              </a:rPr>
            </a:br>
            <a:r>
              <a:rPr lang="en-US" dirty="0">
                <a:latin typeface="Helvetica" pitchFamily="2" charset="0"/>
              </a:rPr>
              <a:t>a True Strategic Leader” </a:t>
            </a:r>
            <a:r>
              <a:rPr lang="en-US" i="1" dirty="0">
                <a:latin typeface="Helvetica" pitchFamily="2" charset="0"/>
              </a:rPr>
              <a:t>Forbes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5D2555-78F4-E03D-8382-16B9595DF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4333" y="247938"/>
            <a:ext cx="2034124" cy="31278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34623F-FB34-85D4-41D3-B1C0664BB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4436" y="3482242"/>
            <a:ext cx="2034021" cy="313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201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C3078-FFE7-2A4D-A985-973887793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70186" cy="1325563"/>
          </a:xfrm>
        </p:spPr>
        <p:txBody>
          <a:bodyPr/>
          <a:lstStyle/>
          <a:p>
            <a:r>
              <a:rPr lang="en-US" dirty="0"/>
              <a:t>Building the Strategic Capacity</a:t>
            </a:r>
            <a:br>
              <a:rPr lang="en-US" dirty="0"/>
            </a:br>
            <a:r>
              <a:rPr lang="en-US" dirty="0"/>
              <a:t>of You and Your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D86F3-2F36-6972-E371-7EB3A589A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initial goal of SLI (Build strategic capacity of ministry leaders)</a:t>
            </a:r>
          </a:p>
          <a:p>
            <a:r>
              <a:rPr lang="en-US" dirty="0"/>
              <a:t>Grow the Spiritual and Strategic Leadership of Alliance Leaders</a:t>
            </a:r>
          </a:p>
          <a:p>
            <a:pPr lvl="1"/>
            <a:r>
              <a:rPr lang="en-US" dirty="0"/>
              <a:t>Marketplace (2023 cohort)</a:t>
            </a:r>
          </a:p>
          <a:p>
            <a:pPr lvl="1"/>
            <a:r>
              <a:rPr lang="en-US" dirty="0"/>
              <a:t>4 AM Specialties (2024 cohort)</a:t>
            </a:r>
          </a:p>
          <a:p>
            <a:pPr lvl="1"/>
            <a:r>
              <a:rPr lang="en-US" dirty="0"/>
              <a:t>US District and National Office Leaders (2025 cohort)</a:t>
            </a:r>
          </a:p>
          <a:p>
            <a:pPr lvl="1"/>
            <a:r>
              <a:rPr lang="en-US" dirty="0"/>
              <a:t>US Cohort (2026)</a:t>
            </a:r>
          </a:p>
          <a:p>
            <a:pPr lvl="1"/>
            <a:r>
              <a:rPr lang="en-US" dirty="0"/>
              <a:t>AWF Cohort (2027)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5C36A1-99CC-2067-4C39-3962FA0F02BF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172843" y="5467237"/>
            <a:ext cx="6085854" cy="115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696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2538D99A-B671-2E5A-3320-3054E58BAADC}"/>
              </a:ext>
            </a:extLst>
          </p:cNvPr>
          <p:cNvSpPr/>
          <p:nvPr/>
        </p:nvSpPr>
        <p:spPr>
          <a:xfrm>
            <a:off x="0" y="1747839"/>
            <a:ext cx="12192000" cy="1551258"/>
          </a:xfrm>
          <a:prstGeom prst="roundRect">
            <a:avLst/>
          </a:prstGeom>
          <a:solidFill>
            <a:schemeClr val="accent6">
              <a:lumMod val="60000"/>
              <a:lumOff val="40000"/>
              <a:alpha val="33856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BD9FC9E8-C561-9071-BDA6-9DFAEFC7C00D}"/>
              </a:ext>
            </a:extLst>
          </p:cNvPr>
          <p:cNvSpPr/>
          <p:nvPr/>
        </p:nvSpPr>
        <p:spPr>
          <a:xfrm>
            <a:off x="0" y="4581440"/>
            <a:ext cx="12192000" cy="1219285"/>
          </a:xfrm>
          <a:prstGeom prst="roundRect">
            <a:avLst/>
          </a:prstGeom>
          <a:solidFill>
            <a:schemeClr val="accent6">
              <a:lumMod val="60000"/>
              <a:lumOff val="40000"/>
              <a:alpha val="33856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E3A1EA-8E91-67A0-B187-764A215BE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Spiritual and Strategic Leadership</a:t>
            </a:r>
            <a:br>
              <a:rPr lang="en-US" sz="4000" b="1" dirty="0"/>
            </a:br>
            <a:r>
              <a:rPr lang="en-US" sz="3200" i="1" dirty="0"/>
              <a:t>(Christ-centered, Spirit-filled, Healthy Strategic Leaders)</a:t>
            </a:r>
            <a:endParaRPr lang="en-US" sz="5400" i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49C5B2-9884-C0F6-68F7-24382584D3A8}"/>
              </a:ext>
            </a:extLst>
          </p:cNvPr>
          <p:cNvGrpSpPr/>
          <p:nvPr/>
        </p:nvGrpSpPr>
        <p:grpSpPr>
          <a:xfrm>
            <a:off x="1275161" y="2191599"/>
            <a:ext cx="4469607" cy="2793504"/>
            <a:chOff x="838200" y="2005861"/>
            <a:chExt cx="4469607" cy="2793504"/>
          </a:xfrm>
        </p:grpSpPr>
        <p:sp>
          <p:nvSpPr>
            <p:cNvPr id="8" name="Shape 7">
              <a:extLst>
                <a:ext uri="{FF2B5EF4-FFF2-40B4-BE49-F238E27FC236}">
                  <a16:creationId xmlns:a16="http://schemas.microsoft.com/office/drawing/2014/main" id="{1AAAD45E-48B3-0CCF-98B2-50D6C78F8D58}"/>
                </a:ext>
              </a:extLst>
            </p:cNvPr>
            <p:cNvSpPr/>
            <p:nvPr/>
          </p:nvSpPr>
          <p:spPr>
            <a:xfrm>
              <a:off x="838200" y="2005861"/>
              <a:ext cx="4469607" cy="2793504"/>
            </a:xfrm>
            <a:prstGeom prst="swooshArrow">
              <a:avLst>
                <a:gd name="adj1" fmla="val 25000"/>
                <a:gd name="adj2" fmla="val 2500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B02D0A1-A267-FEDA-1F1D-8AA9E904ABFC}"/>
                </a:ext>
              </a:extLst>
            </p:cNvPr>
            <p:cNvSpPr/>
            <p:nvPr/>
          </p:nvSpPr>
          <p:spPr>
            <a:xfrm>
              <a:off x="1405840" y="3933938"/>
              <a:ext cx="116209" cy="11620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D8FDCC39-822C-AEE9-1B70-3E405A4D6BF4}"/>
                </a:ext>
              </a:extLst>
            </p:cNvPr>
            <p:cNvSpPr/>
            <p:nvPr/>
          </p:nvSpPr>
          <p:spPr>
            <a:xfrm>
              <a:off x="1463944" y="3992042"/>
              <a:ext cx="1041418" cy="807322"/>
            </a:xfrm>
            <a:custGeom>
              <a:avLst/>
              <a:gdLst>
                <a:gd name="connsiteX0" fmla="*/ 0 w 1041418"/>
                <a:gd name="connsiteY0" fmla="*/ 0 h 807322"/>
                <a:gd name="connsiteX1" fmla="*/ 1041418 w 1041418"/>
                <a:gd name="connsiteY1" fmla="*/ 0 h 807322"/>
                <a:gd name="connsiteX2" fmla="*/ 1041418 w 1041418"/>
                <a:gd name="connsiteY2" fmla="*/ 807322 h 807322"/>
                <a:gd name="connsiteX3" fmla="*/ 0 w 1041418"/>
                <a:gd name="connsiteY3" fmla="*/ 807322 h 807322"/>
                <a:gd name="connsiteX4" fmla="*/ 0 w 1041418"/>
                <a:gd name="connsiteY4" fmla="*/ 0 h 807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1418" h="807322">
                  <a:moveTo>
                    <a:pt x="0" y="0"/>
                  </a:moveTo>
                  <a:lnTo>
                    <a:pt x="1041418" y="0"/>
                  </a:lnTo>
                  <a:lnTo>
                    <a:pt x="1041418" y="807322"/>
                  </a:lnTo>
                  <a:lnTo>
                    <a:pt x="0" y="80732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577" tIns="0" rIns="0" bIns="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/>
                <a:t> </a:t>
              </a:r>
            </a:p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kern="120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40E4896-6ABD-C4DE-76B3-AD08E753D95B}"/>
                </a:ext>
              </a:extLst>
            </p:cNvPr>
            <p:cNvSpPr/>
            <p:nvPr/>
          </p:nvSpPr>
          <p:spPr>
            <a:xfrm>
              <a:off x="2431614" y="3174663"/>
              <a:ext cx="210071" cy="21007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58A4AA5-7859-543D-FBE9-C6ADA55A4402}"/>
                </a:ext>
              </a:extLst>
            </p:cNvPr>
            <p:cNvSpPr/>
            <p:nvPr/>
          </p:nvSpPr>
          <p:spPr>
            <a:xfrm>
              <a:off x="2536650" y="3279699"/>
              <a:ext cx="1072705" cy="1519666"/>
            </a:xfrm>
            <a:custGeom>
              <a:avLst/>
              <a:gdLst>
                <a:gd name="connsiteX0" fmla="*/ 0 w 1072705"/>
                <a:gd name="connsiteY0" fmla="*/ 0 h 1519666"/>
                <a:gd name="connsiteX1" fmla="*/ 1072705 w 1072705"/>
                <a:gd name="connsiteY1" fmla="*/ 0 h 1519666"/>
                <a:gd name="connsiteX2" fmla="*/ 1072705 w 1072705"/>
                <a:gd name="connsiteY2" fmla="*/ 1519666 h 1519666"/>
                <a:gd name="connsiteX3" fmla="*/ 0 w 1072705"/>
                <a:gd name="connsiteY3" fmla="*/ 1519666 h 1519666"/>
                <a:gd name="connsiteX4" fmla="*/ 0 w 1072705"/>
                <a:gd name="connsiteY4" fmla="*/ 0 h 1519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705" h="1519666">
                  <a:moveTo>
                    <a:pt x="0" y="0"/>
                  </a:moveTo>
                  <a:lnTo>
                    <a:pt x="1072705" y="0"/>
                  </a:lnTo>
                  <a:lnTo>
                    <a:pt x="1072705" y="1519666"/>
                  </a:lnTo>
                  <a:lnTo>
                    <a:pt x="0" y="15196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1313" tIns="0" rIns="0" bIns="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kern="12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115A89C-FA6E-33DE-25F1-5A6EB4AAD567}"/>
                </a:ext>
              </a:extLst>
            </p:cNvPr>
            <p:cNvSpPr/>
            <p:nvPr/>
          </p:nvSpPr>
          <p:spPr>
            <a:xfrm>
              <a:off x="3665226" y="2712617"/>
              <a:ext cx="290524" cy="290524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0CD4F57-CDA8-1BCE-CD5D-0462AEBA7759}"/>
                </a:ext>
              </a:extLst>
            </p:cNvPr>
            <p:cNvSpPr/>
            <p:nvPr/>
          </p:nvSpPr>
          <p:spPr>
            <a:xfrm>
              <a:off x="3810488" y="2857880"/>
              <a:ext cx="1072705" cy="1941485"/>
            </a:xfrm>
            <a:custGeom>
              <a:avLst/>
              <a:gdLst>
                <a:gd name="connsiteX0" fmla="*/ 0 w 1072705"/>
                <a:gd name="connsiteY0" fmla="*/ 0 h 1941485"/>
                <a:gd name="connsiteX1" fmla="*/ 1072705 w 1072705"/>
                <a:gd name="connsiteY1" fmla="*/ 0 h 1941485"/>
                <a:gd name="connsiteX2" fmla="*/ 1072705 w 1072705"/>
                <a:gd name="connsiteY2" fmla="*/ 1941485 h 1941485"/>
                <a:gd name="connsiteX3" fmla="*/ 0 w 1072705"/>
                <a:gd name="connsiteY3" fmla="*/ 1941485 h 1941485"/>
                <a:gd name="connsiteX4" fmla="*/ 0 w 1072705"/>
                <a:gd name="connsiteY4" fmla="*/ 0 h 194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705" h="1941485">
                  <a:moveTo>
                    <a:pt x="0" y="0"/>
                  </a:moveTo>
                  <a:lnTo>
                    <a:pt x="1072705" y="0"/>
                  </a:lnTo>
                  <a:lnTo>
                    <a:pt x="1072705" y="1941485"/>
                  </a:lnTo>
                  <a:lnTo>
                    <a:pt x="0" y="194148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3943" tIns="0" rIns="0" bIns="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kern="120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500FD2F-F8FE-3435-456F-3D8F2982E955}"/>
              </a:ext>
            </a:extLst>
          </p:cNvPr>
          <p:cNvGrpSpPr/>
          <p:nvPr/>
        </p:nvGrpSpPr>
        <p:grpSpPr>
          <a:xfrm flipH="1">
            <a:off x="6434886" y="2191598"/>
            <a:ext cx="4469607" cy="2793504"/>
            <a:chOff x="838200" y="2005861"/>
            <a:chExt cx="4469607" cy="2793504"/>
          </a:xfrm>
        </p:grpSpPr>
        <p:sp>
          <p:nvSpPr>
            <p:cNvPr id="17" name="Shape 16">
              <a:extLst>
                <a:ext uri="{FF2B5EF4-FFF2-40B4-BE49-F238E27FC236}">
                  <a16:creationId xmlns:a16="http://schemas.microsoft.com/office/drawing/2014/main" id="{9A00109B-FF49-D38A-D09A-9D8B57B1F9FE}"/>
                </a:ext>
              </a:extLst>
            </p:cNvPr>
            <p:cNvSpPr/>
            <p:nvPr/>
          </p:nvSpPr>
          <p:spPr>
            <a:xfrm>
              <a:off x="838200" y="2005861"/>
              <a:ext cx="4469607" cy="2793504"/>
            </a:xfrm>
            <a:prstGeom prst="swooshArrow">
              <a:avLst>
                <a:gd name="adj1" fmla="val 25000"/>
                <a:gd name="adj2" fmla="val 2500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B35B744-40A1-E159-FB80-405532CFFAA0}"/>
                </a:ext>
              </a:extLst>
            </p:cNvPr>
            <p:cNvSpPr/>
            <p:nvPr/>
          </p:nvSpPr>
          <p:spPr>
            <a:xfrm>
              <a:off x="1405840" y="3933938"/>
              <a:ext cx="116209" cy="11620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1544C2D-29DF-79C7-26ED-0EA4931CAC51}"/>
                </a:ext>
              </a:extLst>
            </p:cNvPr>
            <p:cNvSpPr/>
            <p:nvPr/>
          </p:nvSpPr>
          <p:spPr>
            <a:xfrm>
              <a:off x="1463944" y="3992042"/>
              <a:ext cx="1041418" cy="807322"/>
            </a:xfrm>
            <a:custGeom>
              <a:avLst/>
              <a:gdLst>
                <a:gd name="connsiteX0" fmla="*/ 0 w 1041418"/>
                <a:gd name="connsiteY0" fmla="*/ 0 h 807322"/>
                <a:gd name="connsiteX1" fmla="*/ 1041418 w 1041418"/>
                <a:gd name="connsiteY1" fmla="*/ 0 h 807322"/>
                <a:gd name="connsiteX2" fmla="*/ 1041418 w 1041418"/>
                <a:gd name="connsiteY2" fmla="*/ 807322 h 807322"/>
                <a:gd name="connsiteX3" fmla="*/ 0 w 1041418"/>
                <a:gd name="connsiteY3" fmla="*/ 807322 h 807322"/>
                <a:gd name="connsiteX4" fmla="*/ 0 w 1041418"/>
                <a:gd name="connsiteY4" fmla="*/ 0 h 807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1418" h="807322">
                  <a:moveTo>
                    <a:pt x="0" y="0"/>
                  </a:moveTo>
                  <a:lnTo>
                    <a:pt x="1041418" y="0"/>
                  </a:lnTo>
                  <a:lnTo>
                    <a:pt x="1041418" y="807322"/>
                  </a:lnTo>
                  <a:lnTo>
                    <a:pt x="0" y="80732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577" tIns="0" rIns="0" bIns="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/>
                <a:t> </a:t>
              </a:r>
            </a:p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kern="12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77FEA5B-3B8C-98B3-4EAC-0417B5485777}"/>
                </a:ext>
              </a:extLst>
            </p:cNvPr>
            <p:cNvSpPr/>
            <p:nvPr/>
          </p:nvSpPr>
          <p:spPr>
            <a:xfrm>
              <a:off x="2431614" y="3174663"/>
              <a:ext cx="210071" cy="21007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27EAB8B8-6B60-CDAE-FBD7-1C8FA56B5E75}"/>
                </a:ext>
              </a:extLst>
            </p:cNvPr>
            <p:cNvSpPr/>
            <p:nvPr/>
          </p:nvSpPr>
          <p:spPr>
            <a:xfrm>
              <a:off x="2536650" y="3279699"/>
              <a:ext cx="1072705" cy="1519666"/>
            </a:xfrm>
            <a:custGeom>
              <a:avLst/>
              <a:gdLst>
                <a:gd name="connsiteX0" fmla="*/ 0 w 1072705"/>
                <a:gd name="connsiteY0" fmla="*/ 0 h 1519666"/>
                <a:gd name="connsiteX1" fmla="*/ 1072705 w 1072705"/>
                <a:gd name="connsiteY1" fmla="*/ 0 h 1519666"/>
                <a:gd name="connsiteX2" fmla="*/ 1072705 w 1072705"/>
                <a:gd name="connsiteY2" fmla="*/ 1519666 h 1519666"/>
                <a:gd name="connsiteX3" fmla="*/ 0 w 1072705"/>
                <a:gd name="connsiteY3" fmla="*/ 1519666 h 1519666"/>
                <a:gd name="connsiteX4" fmla="*/ 0 w 1072705"/>
                <a:gd name="connsiteY4" fmla="*/ 0 h 1519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705" h="1519666">
                  <a:moveTo>
                    <a:pt x="0" y="0"/>
                  </a:moveTo>
                  <a:lnTo>
                    <a:pt x="1072705" y="0"/>
                  </a:lnTo>
                  <a:lnTo>
                    <a:pt x="1072705" y="1519666"/>
                  </a:lnTo>
                  <a:lnTo>
                    <a:pt x="0" y="15196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1313" tIns="0" rIns="0" bIns="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kern="120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9A59C84-3F5B-65B1-690A-53B94EC2A0E0}"/>
                </a:ext>
              </a:extLst>
            </p:cNvPr>
            <p:cNvSpPr/>
            <p:nvPr/>
          </p:nvSpPr>
          <p:spPr>
            <a:xfrm>
              <a:off x="3665226" y="2712617"/>
              <a:ext cx="290524" cy="290524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E5FF34D-4DAF-E66C-BF51-D96F663E3DA5}"/>
                </a:ext>
              </a:extLst>
            </p:cNvPr>
            <p:cNvSpPr/>
            <p:nvPr/>
          </p:nvSpPr>
          <p:spPr>
            <a:xfrm>
              <a:off x="3810488" y="2857880"/>
              <a:ext cx="1072705" cy="1941485"/>
            </a:xfrm>
            <a:custGeom>
              <a:avLst/>
              <a:gdLst>
                <a:gd name="connsiteX0" fmla="*/ 0 w 1072705"/>
                <a:gd name="connsiteY0" fmla="*/ 0 h 1941485"/>
                <a:gd name="connsiteX1" fmla="*/ 1072705 w 1072705"/>
                <a:gd name="connsiteY1" fmla="*/ 0 h 1941485"/>
                <a:gd name="connsiteX2" fmla="*/ 1072705 w 1072705"/>
                <a:gd name="connsiteY2" fmla="*/ 1941485 h 1941485"/>
                <a:gd name="connsiteX3" fmla="*/ 0 w 1072705"/>
                <a:gd name="connsiteY3" fmla="*/ 1941485 h 1941485"/>
                <a:gd name="connsiteX4" fmla="*/ 0 w 1072705"/>
                <a:gd name="connsiteY4" fmla="*/ 0 h 194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705" h="1941485">
                  <a:moveTo>
                    <a:pt x="0" y="0"/>
                  </a:moveTo>
                  <a:lnTo>
                    <a:pt x="1072705" y="0"/>
                  </a:lnTo>
                  <a:lnTo>
                    <a:pt x="1072705" y="1941485"/>
                  </a:lnTo>
                  <a:lnTo>
                    <a:pt x="0" y="194148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3943" tIns="0" rIns="0" bIns="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kern="1200" dirty="0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4D5B14D-8D40-36EA-1E7E-3CCDCA4BA85A}"/>
              </a:ext>
            </a:extLst>
          </p:cNvPr>
          <p:cNvSpPr txBox="1"/>
          <p:nvPr/>
        </p:nvSpPr>
        <p:spPr>
          <a:xfrm>
            <a:off x="1582264" y="4713380"/>
            <a:ext cx="15021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Foundational</a:t>
            </a:r>
            <a:br>
              <a:rPr lang="en-US" dirty="0"/>
            </a:br>
            <a:r>
              <a:rPr lang="en-US" dirty="0"/>
              <a:t>Spiritual</a:t>
            </a:r>
            <a:br>
              <a:rPr lang="en-US" dirty="0"/>
            </a:br>
            <a:r>
              <a:rPr lang="en-US" dirty="0"/>
              <a:t>Leadership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BD05B07-06F4-D275-9A7B-C3B9BF2E39C9}"/>
              </a:ext>
            </a:extLst>
          </p:cNvPr>
          <p:cNvSpPr txBox="1"/>
          <p:nvPr/>
        </p:nvSpPr>
        <p:spPr>
          <a:xfrm>
            <a:off x="7487267" y="1965513"/>
            <a:ext cx="1295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Enterprise</a:t>
            </a:r>
            <a:br>
              <a:rPr lang="en-US" dirty="0"/>
            </a:br>
            <a:r>
              <a:rPr lang="en-US" dirty="0"/>
              <a:t>Leadership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DFF9832-FDCF-C6F8-6B1D-C03BB10328D4}"/>
              </a:ext>
            </a:extLst>
          </p:cNvPr>
          <p:cNvSpPr txBox="1"/>
          <p:nvPr/>
        </p:nvSpPr>
        <p:spPr>
          <a:xfrm>
            <a:off x="2974137" y="3626009"/>
            <a:ext cx="1295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Spirit-filled</a:t>
            </a:r>
            <a:br>
              <a:rPr lang="en-US" dirty="0"/>
            </a:br>
            <a:r>
              <a:rPr lang="en-US" dirty="0"/>
              <a:t>Leadership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450B40D-B32F-C8BC-A8CA-7430A66F983C}"/>
              </a:ext>
            </a:extLst>
          </p:cNvPr>
          <p:cNvSpPr txBox="1"/>
          <p:nvPr/>
        </p:nvSpPr>
        <p:spPr>
          <a:xfrm>
            <a:off x="3601337" y="1762715"/>
            <a:ext cx="13760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Empowered</a:t>
            </a:r>
            <a:br>
              <a:rPr lang="en-US" dirty="0"/>
            </a:br>
            <a:r>
              <a:rPr lang="en-US" dirty="0"/>
              <a:t>Spiritual</a:t>
            </a:r>
          </a:p>
          <a:p>
            <a:r>
              <a:rPr lang="en-US" dirty="0"/>
              <a:t>Leadership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D009448-EFA4-149D-5A24-E37794BA5745}"/>
              </a:ext>
            </a:extLst>
          </p:cNvPr>
          <p:cNvSpPr txBox="1"/>
          <p:nvPr/>
        </p:nvSpPr>
        <p:spPr>
          <a:xfrm>
            <a:off x="8875916" y="4713379"/>
            <a:ext cx="1295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Tactical</a:t>
            </a:r>
            <a:br>
              <a:rPr lang="en-US" dirty="0"/>
            </a:br>
            <a:r>
              <a:rPr lang="en-US" dirty="0"/>
              <a:t>Leadership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C21F59B-7DCC-8900-673D-1BE0430949E4}"/>
              </a:ext>
            </a:extLst>
          </p:cNvPr>
          <p:cNvSpPr txBox="1"/>
          <p:nvPr/>
        </p:nvSpPr>
        <p:spPr>
          <a:xfrm>
            <a:off x="8200123" y="3640179"/>
            <a:ext cx="1295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Strategic</a:t>
            </a:r>
            <a:br>
              <a:rPr lang="en-US" dirty="0"/>
            </a:br>
            <a:r>
              <a:rPr lang="en-US" dirty="0"/>
              <a:t>Leadership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2C2E8C9-08F9-F0CF-B1D8-72138C5BDB79}"/>
              </a:ext>
            </a:extLst>
          </p:cNvPr>
          <p:cNvSpPr txBox="1"/>
          <p:nvPr/>
        </p:nvSpPr>
        <p:spPr>
          <a:xfrm>
            <a:off x="5084327" y="3640179"/>
            <a:ext cx="201100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Healthy</a:t>
            </a:r>
            <a:br>
              <a:rPr lang="en-US" sz="2800" b="1" dirty="0"/>
            </a:br>
            <a:r>
              <a:rPr lang="en-US" sz="2800" b="1" dirty="0"/>
              <a:t>Leadership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277A1C0-8576-0B17-2B3B-4A94CC13044A}"/>
              </a:ext>
            </a:extLst>
          </p:cNvPr>
          <p:cNvSpPr txBox="1"/>
          <p:nvPr/>
        </p:nvSpPr>
        <p:spPr>
          <a:xfrm>
            <a:off x="851087" y="5996070"/>
            <a:ext cx="31410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Spiritual Leadership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34256BC-19A6-16CA-5C81-256B213780A1}"/>
              </a:ext>
            </a:extLst>
          </p:cNvPr>
          <p:cNvSpPr txBox="1"/>
          <p:nvPr/>
        </p:nvSpPr>
        <p:spPr>
          <a:xfrm>
            <a:off x="8199862" y="5996070"/>
            <a:ext cx="31911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Strategic Leadership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A93CE80-2E1B-8D44-0384-7C580F590364}"/>
              </a:ext>
            </a:extLst>
          </p:cNvPr>
          <p:cNvSpPr txBox="1"/>
          <p:nvPr/>
        </p:nvSpPr>
        <p:spPr>
          <a:xfrm rot="16200000">
            <a:off x="-947700" y="3603548"/>
            <a:ext cx="2791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Growing Anointing ➤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04E35CB-9503-3220-0A44-44D634D0228C}"/>
              </a:ext>
            </a:extLst>
          </p:cNvPr>
          <p:cNvSpPr txBox="1"/>
          <p:nvPr/>
        </p:nvSpPr>
        <p:spPr>
          <a:xfrm rot="16200000">
            <a:off x="10177398" y="3282568"/>
            <a:ext cx="2791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Growing Scale ➤ </a:t>
            </a:r>
          </a:p>
        </p:txBody>
      </p:sp>
    </p:spTree>
    <p:extLst>
      <p:ext uri="{BB962C8B-B14F-4D97-AF65-F5344CB8AC3E}">
        <p14:creationId xmlns:p14="http://schemas.microsoft.com/office/powerpoint/2010/main" val="167076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91A80-2CE6-294D-3E88-9584CD904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“Multiplying Christ-centered, Spirit-filled, Healthy, Strategic Leaders”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43C865E-DA03-487C-C44D-4EA30924DDE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55976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7A777-4D26-DDBF-89AC-57D791D1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C&amp;MA: Christ-centered, Acts 1:8 Family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4FF1F3-3FCD-920D-F31C-A9A4C34808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Spiritual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10B1DD-711D-D8C4-F338-D3E82AAF5C4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But you will receive power when the Holy Spirit has come upon you,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D70E5E-3A0D-8882-EB55-F88AB8742F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Strategic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140FA4-3FB0-28FA-1BE1-D25FED18FB0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and you will be my witnesses in Jerusalem and in all Judea and Samaria, and to the end of the earth.”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960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32651-5A25-0571-041C-534D7A25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Redefined (This is enough for this week)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FFBB8-9864-68F5-6127-72B5EEFA8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 = Artificial Intelligence</a:t>
            </a:r>
          </a:p>
          <a:p>
            <a:r>
              <a:rPr lang="en-US" dirty="0"/>
              <a:t>Redefined: AI = Awareness and Intentionality</a:t>
            </a:r>
          </a:p>
          <a:p>
            <a:pPr lvl="1"/>
            <a:r>
              <a:rPr lang="en-US" b="1" dirty="0"/>
              <a:t>Self-Awareness</a:t>
            </a:r>
            <a:r>
              <a:rPr lang="en-US" dirty="0"/>
              <a:t>: Understanding Yourself</a:t>
            </a:r>
          </a:p>
          <a:p>
            <a:pPr lvl="2"/>
            <a:r>
              <a:rPr lang="en-US" dirty="0"/>
              <a:t>Do you know your own heart? Do you know how others experience you?</a:t>
            </a:r>
          </a:p>
          <a:p>
            <a:pPr lvl="3"/>
            <a:r>
              <a:rPr lang="en-US" dirty="0"/>
              <a:t>“Rick, you think too fast, talk too fast, and walk to fast.” Gary Benedict</a:t>
            </a:r>
          </a:p>
          <a:p>
            <a:pPr lvl="1"/>
            <a:r>
              <a:rPr lang="en-US" b="1" dirty="0"/>
              <a:t>Other-Awareness</a:t>
            </a:r>
            <a:r>
              <a:rPr lang="en-US" dirty="0"/>
              <a:t>: Understanding those around you and your interaction with them.</a:t>
            </a:r>
          </a:p>
          <a:p>
            <a:pPr lvl="2"/>
            <a:r>
              <a:rPr lang="en-US" dirty="0"/>
              <a:t>How is your team doing? What are your opportunities and challenges (Relationally and strategically?)</a:t>
            </a:r>
          </a:p>
          <a:p>
            <a:pPr lvl="1"/>
            <a:r>
              <a:rPr lang="en-US" b="1" dirty="0"/>
              <a:t>God-Awareness</a:t>
            </a:r>
            <a:r>
              <a:rPr lang="en-US" dirty="0"/>
              <a:t>: What is God doing around me and others.</a:t>
            </a:r>
          </a:p>
          <a:p>
            <a:pPr lvl="2"/>
            <a:r>
              <a:rPr lang="en-US" dirty="0"/>
              <a:t>God, what are you saying to me…</a:t>
            </a:r>
          </a:p>
        </p:txBody>
      </p:sp>
    </p:spTree>
    <p:extLst>
      <p:ext uri="{BB962C8B-B14F-4D97-AF65-F5344CB8AC3E}">
        <p14:creationId xmlns:p14="http://schemas.microsoft.com/office/powerpoint/2010/main" val="2675211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8AF72-3F4B-385B-05F7-316363561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Time (10 minutes)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FF8DB-70E0-5FF5-573A-2CCD77720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2-3 people in a group, not 4 (not someone from your family)</a:t>
            </a:r>
          </a:p>
          <a:p>
            <a:r>
              <a:rPr lang="en-US" dirty="0"/>
              <a:t>Discuss together (Growing Awareness)</a:t>
            </a:r>
          </a:p>
          <a:p>
            <a:pPr lvl="1"/>
            <a:r>
              <a:rPr lang="en-US" dirty="0"/>
              <a:t>How are you feeling coming into this week? (Self-awareness)</a:t>
            </a:r>
          </a:p>
          <a:p>
            <a:pPr lvl="1"/>
            <a:r>
              <a:rPr lang="en-US" dirty="0"/>
              <a:t>What are you sensing from the Lord these days? (God-awareness)</a:t>
            </a:r>
          </a:p>
        </p:txBody>
      </p:sp>
    </p:spTree>
    <p:extLst>
      <p:ext uri="{BB962C8B-B14F-4D97-AF65-F5344CB8AC3E}">
        <p14:creationId xmlns:p14="http://schemas.microsoft.com/office/powerpoint/2010/main" val="2863249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7733A-AF63-AC62-07D4-4A08E41B3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386BA-BC7D-E561-CF0E-34A0D10BA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99E89-D2BE-FB9A-E214-E6B4858D6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36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18193</TotalTime>
  <Words>927</Words>
  <Application>Microsoft Macintosh PowerPoint</Application>
  <PresentationFormat>Widescreen</PresentationFormat>
  <Paragraphs>98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Helvetica</vt:lpstr>
      <vt:lpstr>Office Theme</vt:lpstr>
      <vt:lpstr> London Field Forum  “On a Divine Adventurer with Jesus”</vt:lpstr>
      <vt:lpstr>Our hopes for this week…</vt:lpstr>
      <vt:lpstr>Rick Mann: Brief Intro Be with Jesus / Become like Jesus / Do what Jesus did</vt:lpstr>
      <vt:lpstr>Lunch (in the DR) with Tim Crouch</vt:lpstr>
      <vt:lpstr>Problem Addressed:</vt:lpstr>
      <vt:lpstr>Building the Strategic Capacity of You and Your Team</vt:lpstr>
      <vt:lpstr>Spiritual and Strategic Leadership (Christ-centered, Spirit-filled, Healthy Strategic Leaders)</vt:lpstr>
      <vt:lpstr>“Multiplying Christ-centered, Spirit-filled, Healthy, Strategic Leaders” </vt:lpstr>
      <vt:lpstr>C&amp;MA: Christ-centered, Acts 1:8 Family</vt:lpstr>
      <vt:lpstr>AI Redefined (This is enough for this week)</vt:lpstr>
      <vt:lpstr>Lab Time (10 minutes)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Mann, Rick</dc:creator>
  <cp:lastModifiedBy>Mann, Rick</cp:lastModifiedBy>
  <cp:revision>37</cp:revision>
  <dcterms:created xsi:type="dcterms:W3CDTF">2024-10-01T09:09:20Z</dcterms:created>
  <dcterms:modified xsi:type="dcterms:W3CDTF">2026-10-19T21:42:24Z</dcterms:modified>
</cp:coreProperties>
</file>